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86" r:id="rId4"/>
    <p:sldId id="285" r:id="rId5"/>
    <p:sldId id="265" r:id="rId6"/>
    <p:sldId id="267" r:id="rId7"/>
    <p:sldId id="292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87" r:id="rId18"/>
    <p:sldId id="289" r:id="rId19"/>
    <p:sldId id="288" r:id="rId20"/>
    <p:sldId id="290" r:id="rId21"/>
    <p:sldId id="294" r:id="rId2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14" y="-11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73"/>
            <a:ext cx="7772400" cy="848915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2943225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1" y="1200150"/>
            <a:ext cx="4041775" cy="4572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8" y="200025"/>
            <a:ext cx="3008313" cy="1571625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204788"/>
            <a:ext cx="4995863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8" y="1828801"/>
            <a:ext cx="3008313" cy="2765822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0"/>
            <a:ext cx="5711824" cy="671513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0"/>
            <a:ext cx="6054724" cy="3405783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8" y="4767263"/>
            <a:ext cx="2085975" cy="273844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18.12.2025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6" y="4767263"/>
            <a:ext cx="2847975" cy="273844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9" y="4767263"/>
            <a:ext cx="561975" cy="273844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4874538"/>
            <a:ext cx="84772" cy="63579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ge.spb.r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ge.spb.ru/index.php?option=com_k2&amp;view=item&amp;layout=item&amp;id=180&amp;Itemid=354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ge.spb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275606"/>
            <a:ext cx="8568952" cy="2052228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2710B0"/>
                </a:solidFill>
              </a:rPr>
              <a:t>Государственная</a:t>
            </a:r>
            <a:r>
              <a:rPr lang="ru-RU" sz="4000" b="1" dirty="0" smtClean="0">
                <a:solidFill>
                  <a:srgbClr val="2710B0"/>
                </a:solidFill>
              </a:rPr>
              <a:t> итоговая аттестация в 11 классах</a:t>
            </a:r>
            <a:r>
              <a:rPr lang="ru-RU" sz="6600" b="1" dirty="0" smtClean="0">
                <a:solidFill>
                  <a:srgbClr val="2710B0"/>
                </a:solidFill>
              </a:rPr>
              <a:t> (ГИА-11)</a:t>
            </a:r>
            <a:endParaRPr lang="ru-RU" sz="6600" b="1" dirty="0">
              <a:solidFill>
                <a:srgbClr val="2710B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841780"/>
            <a:ext cx="6400800" cy="1314450"/>
          </a:xfrm>
        </p:spPr>
        <p:txBody>
          <a:bodyPr/>
          <a:lstStyle/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ЕГЭ - 2026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P.I.Byzova\Desktop\Логотип 39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073638"/>
            <a:ext cx="1858704" cy="189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6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9502"/>
            <a:ext cx="8496944" cy="56921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2710B0"/>
                </a:solidFill>
              </a:rPr>
              <a:t>Основные </a:t>
            </a:r>
            <a:r>
              <a:rPr lang="ru-RU" sz="3200" b="1" dirty="0" smtClean="0">
                <a:solidFill>
                  <a:srgbClr val="2710B0"/>
                </a:solidFill>
              </a:rPr>
              <a:t>сведения: </a:t>
            </a:r>
            <a:r>
              <a:rPr lang="ru-RU" sz="1800" b="1" dirty="0" smtClean="0">
                <a:solidFill>
                  <a:srgbClr val="2710B0"/>
                </a:solidFill>
              </a:rPr>
              <a:t>неудовлетворительный результат</a:t>
            </a:r>
            <a:endParaRPr lang="ru-RU" sz="32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97564"/>
            <a:ext cx="8229600" cy="40504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0" i="0" dirty="0" smtClean="0">
              <a:solidFill>
                <a:srgbClr val="333333"/>
              </a:solidFill>
              <a:effectLst/>
              <a:latin typeface="Trebuchet MS"/>
            </a:endParaRPr>
          </a:p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Результаты ГИА признаются удовлетворительными в случае, если обучающийся по обязательным учебным предметам при сдаче ЕГЭ (за исключением ЕГЭ по математике базового уровня) набрал количество баллов не ниже минимального, определяемого </a:t>
            </a:r>
            <a:r>
              <a:rPr lang="ru-RU" sz="2400" b="0" i="0" dirty="0" err="1" smtClean="0">
                <a:solidFill>
                  <a:srgbClr val="333333"/>
                </a:solidFill>
                <a:effectLst/>
                <a:latin typeface="Trebuchet MS"/>
              </a:rPr>
              <a:t>Рособрнадзором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, а при сдаче ГВЭ и ЕГЭ по математике базового уровня получил отметки не ниже удовлетворительной (три балла).</a:t>
            </a:r>
            <a:endParaRPr lang="ru-RU" sz="2300" b="0" i="1" dirty="0">
              <a:solidFill>
                <a:srgbClr val="333333"/>
              </a:solidFill>
              <a:effectLst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593596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7494"/>
            <a:ext cx="8496944" cy="56921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2710B0"/>
                </a:solidFill>
              </a:rPr>
              <a:t>Повторное прохождение ГИА - 11</a:t>
            </a:r>
            <a:endParaRPr lang="ru-RU" sz="32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97564"/>
            <a:ext cx="8229600" cy="40504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400" b="0" i="0" dirty="0" smtClean="0">
              <a:solidFill>
                <a:schemeClr val="tx1"/>
              </a:solidFill>
              <a:effectLst/>
              <a:latin typeface="Trebuchet MS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</a:rPr>
              <a:t>В случае если участник ГИА получил неудовлетворительный результат </a:t>
            </a:r>
            <a:r>
              <a:rPr lang="ru-RU" sz="2400" b="1" dirty="0">
                <a:solidFill>
                  <a:schemeClr val="tx1"/>
                </a:solidFill>
              </a:rPr>
              <a:t>по одному из обязательных учебных предметов</a:t>
            </a:r>
            <a:r>
              <a:rPr lang="ru-RU" sz="2400" dirty="0">
                <a:solidFill>
                  <a:schemeClr val="tx1"/>
                </a:solidFill>
              </a:rPr>
              <a:t> (</a:t>
            </a:r>
            <a:r>
              <a:rPr lang="ru-RU" sz="2400" i="1" dirty="0">
                <a:solidFill>
                  <a:schemeClr val="tx1"/>
                </a:solidFill>
              </a:rPr>
              <a:t>русский язык, математика</a:t>
            </a:r>
            <a:r>
              <a:rPr lang="ru-RU" sz="2400" dirty="0">
                <a:solidFill>
                  <a:schemeClr val="tx1"/>
                </a:solidFill>
              </a:rPr>
              <a:t>), он допускается повторно к ГИА по данному учебному предмету в текущем году в формах, устанавливаемых Порядком, в резервные сроки (резервные дни).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</a:rPr>
              <a:t>Если обучающийся, выбрав один из уровней ЕГЭ по математике, получил </a:t>
            </a:r>
            <a:r>
              <a:rPr lang="ru-RU" sz="2400" b="1" dirty="0">
                <a:solidFill>
                  <a:schemeClr val="tx1"/>
                </a:solidFill>
              </a:rPr>
              <a:t>неудовлетворительный результат</a:t>
            </a:r>
            <a:r>
              <a:rPr lang="ru-RU" sz="2400" dirty="0">
                <a:solidFill>
                  <a:schemeClr val="tx1"/>
                </a:solidFill>
              </a:rPr>
              <a:t>, он имеет право пересдать ЕГЭ по математике один раз, самостоятельно выбрав уровень: </a:t>
            </a:r>
            <a:r>
              <a:rPr lang="ru-RU" sz="2400" b="1" dirty="0">
                <a:solidFill>
                  <a:schemeClr val="tx1"/>
                </a:solidFill>
              </a:rPr>
              <a:t>профильный или базовый.</a:t>
            </a:r>
          </a:p>
        </p:txBody>
      </p:sp>
    </p:spTree>
    <p:extLst>
      <p:ext uri="{BB962C8B-B14F-4D97-AF65-F5344CB8AC3E}">
        <p14:creationId xmlns:p14="http://schemas.microsoft.com/office/powerpoint/2010/main" val="291216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5486"/>
            <a:ext cx="8496944" cy="569218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2710B0"/>
                </a:solidFill>
              </a:rPr>
              <a:t>Повторное прохождение ГИА - 11</a:t>
            </a:r>
            <a:endParaRPr lang="ru-RU" sz="36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97564"/>
            <a:ext cx="8229600" cy="405045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Обучающимся, не прошедшим ГИА или получившим на ГИА неудовлетворительные результаты </a:t>
            </a:r>
            <a:r>
              <a:rPr lang="ru-RU" sz="2400" b="0" i="0" u="sng" dirty="0" smtClean="0">
                <a:solidFill>
                  <a:srgbClr val="333333"/>
                </a:solidFill>
                <a:effectLst/>
                <a:latin typeface="PT Sans"/>
              </a:rPr>
              <a:t>более чем по одному обязательному учебному предмету, либо получившим повторно неудовлетворительный результат по одному из этих предметов 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на ГИА в резервные сроки, предоставляется право пройти ГИА по русскому языку и математике базового уровня </a:t>
            </a:r>
            <a:r>
              <a:rPr lang="ru-RU" sz="2400" b="1" i="0" dirty="0" smtClean="0">
                <a:solidFill>
                  <a:srgbClr val="2710B0"/>
                </a:solidFill>
                <a:effectLst/>
                <a:latin typeface="PT Sans"/>
              </a:rPr>
              <a:t>не ранее 1 сентября текущего года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 в сроки и в формах, устанавливаемых Порядком. Для повторного прохождения ГИА участники ГИА восстанавливаются в образовательной организации на срок, необходимый для прохождения ГИА.</a:t>
            </a:r>
          </a:p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Для участия в ГИА в дополнительный период (сентябрь) участники ГИА не позднее, чем за две недели до начала указанного периода, подают заявление.</a:t>
            </a:r>
            <a:endParaRPr lang="ru-RU" sz="2400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1904411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5486"/>
            <a:ext cx="8496944" cy="64122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2710B0"/>
                </a:solidFill>
              </a:rPr>
              <a:t>Повторное прохождение ГИА - 11</a:t>
            </a:r>
            <a:endParaRPr lang="ru-RU" sz="36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97564"/>
            <a:ext cx="8229600" cy="405045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Обучающимся, получившим неудовлетворительный результат 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PT Sans"/>
              </a:rPr>
              <a:t>по учебным предметам по выбору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, предоставляется право пройти ГИА по соответствующим учебным предметам 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PT Sans"/>
              </a:rPr>
              <a:t>не ранее чем через год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 в сроки и формах, устанавливаемых Порядком.</a:t>
            </a:r>
          </a:p>
          <a:p>
            <a:pPr marL="0" indent="0" algn="just">
              <a:buNone/>
            </a:pP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В случае аннулирования результатов по решению председателя ГЭК в случае 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PT Sans"/>
              </a:rPr>
              <a:t>выявления фактов нарушения Порядка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, участникам экзаменов предоставляется право участия в ЕГЭ:</a:t>
            </a:r>
          </a:p>
          <a:p>
            <a:pPr algn="just">
              <a:buFont typeface="Arial"/>
              <a:buChar char="•"/>
            </a:pP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обучающимся по обязательным предмета (русский язык и математика) - в дополнительные сроки (сентябрь) обучающимся по учебным предметам по выбору - не ранее чем через год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.</a:t>
            </a:r>
            <a:endParaRPr lang="ru-RU" sz="2400" b="0" i="0" dirty="0" smtClean="0">
              <a:solidFill>
                <a:srgbClr val="333333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421177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7494"/>
            <a:ext cx="8496944" cy="569218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rgbClr val="2710B0"/>
                </a:solidFill>
              </a:rPr>
              <a:t>Подача апелляции</a:t>
            </a:r>
            <a:endParaRPr lang="ru-RU" sz="44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97564"/>
            <a:ext cx="8229600" cy="405045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Для обеспечения права на объективное оценивание участникам государственной итоговой аттестации по образовательным программам среднего общего образования (ГИА-11) предоставляется право подать апелляцию:</a:t>
            </a:r>
          </a:p>
          <a:p>
            <a:pPr algn="just">
              <a:buFont typeface="Arial"/>
              <a:buChar char="•"/>
            </a:pP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о нарушении установленного порядка проведения ГИА-11;</a:t>
            </a:r>
          </a:p>
          <a:p>
            <a:pPr algn="just">
              <a:buFont typeface="Arial"/>
              <a:buChar char="•"/>
            </a:pP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о несогласии с выставленными баллами.</a:t>
            </a:r>
          </a:p>
          <a:p>
            <a:pPr marL="0" indent="0" algn="just">
              <a:buNone/>
            </a:pPr>
            <a:r>
              <a:rPr lang="ru-RU" sz="2400" b="0" i="0" dirty="0" smtClean="0">
                <a:solidFill>
                  <a:srgbClr val="2710B0"/>
                </a:solidFill>
                <a:effectLst/>
                <a:latin typeface="PT Sans"/>
              </a:rPr>
              <a:t>Не рассматриваются апелляции:</a:t>
            </a:r>
          </a:p>
          <a:p>
            <a:pPr algn="just">
              <a:buFont typeface="Arial"/>
              <a:buChar char="•"/>
            </a:pP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по вопросам содержания и структуры заданий по учебным предметам;</a:t>
            </a:r>
          </a:p>
          <a:p>
            <a:pPr algn="just">
              <a:buFont typeface="Arial"/>
              <a:buChar char="•"/>
            </a:pP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по вопросам, связанным с нарушением участником ГИА-11 установленного порядка проведения ГИА-11;</a:t>
            </a:r>
          </a:p>
          <a:p>
            <a:pPr algn="just">
              <a:buFont typeface="Arial"/>
              <a:buChar char="•"/>
            </a:pP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по вопросам, связанным с неправильным оформлением участником ГИА-11 экзаменационной работы.</a:t>
            </a:r>
          </a:p>
          <a:p>
            <a:pPr algn="just"/>
            <a:endParaRPr lang="ru-RU" sz="2400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296403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1470"/>
            <a:ext cx="8496944" cy="85725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2710B0"/>
                </a:solidFill>
              </a:rPr>
              <a:t>Подача апелляции</a:t>
            </a:r>
            <a:endParaRPr lang="ru-RU" sz="48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97564"/>
            <a:ext cx="8229600" cy="405045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Апелляция о несогласии с выставленными баллами подается участником экзамена в течение двух рабочих дней (включая субботу) после даты официального объявления результатов ГИА-11 по </a:t>
            </a:r>
            <a:r>
              <a:rPr lang="ru-RU" sz="2400" b="0" i="0" dirty="0" err="1" smtClean="0">
                <a:solidFill>
                  <a:srgbClr val="333333"/>
                </a:solidFill>
                <a:effectLst/>
                <a:latin typeface="Trebuchet MS"/>
              </a:rPr>
              <a:t>соответствющему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 учебному предмету (дата официального объявления результатов ГИА-11 по соответствующему учебному предмету указывается в Протоколе о результатах ГИА-11 и размещается на </a:t>
            </a:r>
            <a:r>
              <a:rPr lang="ru-RU" sz="2400" b="0" i="0" u="none" strike="noStrike" dirty="0" smtClean="0">
                <a:solidFill>
                  <a:srgbClr val="2783C5"/>
                </a:solidFill>
                <a:effectLst/>
                <a:latin typeface="Trebuchet MS"/>
                <a:hlinkClick r:id="rId2"/>
              </a:rPr>
              <a:t>Официальном информационном портале государственной итоговой аттестации выпускников 9 и 11 классов в Санкт-Петербурге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).</a:t>
            </a:r>
            <a:endParaRPr lang="ru-RU" sz="2400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268167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5486"/>
            <a:ext cx="8496944" cy="85725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2710B0"/>
                </a:solidFill>
              </a:rPr>
              <a:t>Подача апелляции</a:t>
            </a:r>
            <a:endParaRPr lang="ru-RU" sz="48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97564"/>
            <a:ext cx="8229600" cy="4050450"/>
          </a:xfrm>
        </p:spPr>
        <p:txBody>
          <a:bodyPr>
            <a:normAutofit/>
          </a:bodyPr>
          <a:lstStyle/>
          <a:p>
            <a:endParaRPr lang="ru-RU" sz="2400" b="0" i="0" dirty="0" smtClean="0">
              <a:solidFill>
                <a:srgbClr val="A00000"/>
              </a:solidFill>
              <a:effectLst/>
              <a:latin typeface="Cuprum"/>
            </a:endParaRPr>
          </a:p>
          <a:p>
            <a:r>
              <a:rPr lang="ru-RU" sz="2400" b="0" i="0" dirty="0" smtClean="0">
                <a:solidFill>
                  <a:srgbClr val="A00000"/>
                </a:solidFill>
                <a:effectLst/>
                <a:latin typeface="Cuprum"/>
              </a:rPr>
              <a:t>Внимание!</a:t>
            </a:r>
          </a:p>
          <a:p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По результатам рассмотрения апелляции количество выставленных баллов может быть </a:t>
            </a:r>
            <a:r>
              <a:rPr lang="ru-RU" sz="2400" b="1" i="0" dirty="0" smtClean="0">
                <a:solidFill>
                  <a:srgbClr val="2710B0"/>
                </a:solidFill>
                <a:effectLst/>
                <a:latin typeface="PT Sans"/>
              </a:rPr>
              <a:t>изменено как в сторону увеличения, так и в сторону уменьшения.</a:t>
            </a:r>
          </a:p>
          <a:p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Черновики, использованные на экзамене, в качестве материалов апелляции не рассматриваются.</a:t>
            </a:r>
          </a:p>
          <a:p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За сам факт подачи апелляции количество баллов не может быть уменьшено.</a:t>
            </a:r>
          </a:p>
          <a:p>
            <a:pPr algn="just"/>
            <a:endParaRPr lang="ru-RU" sz="2400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52538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57504"/>
            <a:ext cx="8712968" cy="85725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2710B0"/>
                </a:solidFill>
              </a:rPr>
              <a:t>Аттестаты</a:t>
            </a:r>
            <a:endParaRPr lang="ru-RU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01062"/>
            <a:ext cx="8229600" cy="39424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i="0" dirty="0" smtClean="0">
                <a:solidFill>
                  <a:srgbClr val="333333"/>
                </a:solidFill>
                <a:effectLst/>
                <a:latin typeface="PT Sans"/>
              </a:rPr>
              <a:t>Аттестат о СОО и приложение к нему выдаются лицам:</a:t>
            </a:r>
          </a:p>
          <a:p>
            <a:pPr marL="0" indent="0" algn="just">
              <a:buNone/>
            </a:pPr>
            <a:endParaRPr lang="ru-RU" sz="2400" b="0" i="0" dirty="0" smtClean="0">
              <a:solidFill>
                <a:srgbClr val="333333"/>
              </a:solidFill>
              <a:effectLst/>
              <a:latin typeface="PT Sans"/>
            </a:endParaRPr>
          </a:p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завершившим обучение по программам СОО,</a:t>
            </a:r>
          </a:p>
          <a:p>
            <a:pPr algn="just"/>
            <a:r>
              <a:rPr lang="ru-RU" sz="2400" dirty="0" smtClean="0">
                <a:solidFill>
                  <a:srgbClr val="333333"/>
                </a:solidFill>
                <a:latin typeface="PT Sans"/>
              </a:rPr>
              <a:t>успешно прошедшим ГИА – 11 (кол-во баллов не ниже минимального), </a:t>
            </a:r>
            <a:endParaRPr lang="ru-RU" sz="2400" dirty="0">
              <a:solidFill>
                <a:srgbClr val="333333"/>
              </a:solidFill>
              <a:latin typeface="PT Sans"/>
            </a:endParaRPr>
          </a:p>
          <a:p>
            <a:pPr algn="just"/>
            <a:r>
              <a:rPr lang="ru-RU" sz="2400" dirty="0" smtClean="0">
                <a:solidFill>
                  <a:srgbClr val="333333"/>
                </a:solidFill>
                <a:latin typeface="PT Sans"/>
              </a:rPr>
              <a:t>при сдаче ГВЭ и ЕГЭ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 по математике базового уровня – отметка не ниже удовлетворительной (3 балла).</a:t>
            </a:r>
            <a:endParaRPr lang="ru-RU" sz="2400" b="0" i="0" dirty="0">
              <a:solidFill>
                <a:srgbClr val="333333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233012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2710B0"/>
                </a:solidFill>
              </a:rPr>
              <a:t>Аттестаты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48200" y="1707653"/>
            <a:ext cx="4038600" cy="288696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Аттестат о среднем общем </a:t>
            </a:r>
            <a:r>
              <a:rPr lang="ru-RU" dirty="0" smtClean="0">
                <a:solidFill>
                  <a:srgbClr val="FF0000"/>
                </a:solidFill>
              </a:rPr>
              <a:t>образовании с отличием </a:t>
            </a:r>
            <a:r>
              <a:rPr lang="ru-RU" dirty="0" smtClean="0"/>
              <a:t>выдается </a:t>
            </a:r>
            <a:r>
              <a:rPr lang="ru-RU" dirty="0" smtClean="0">
                <a:solidFill>
                  <a:srgbClr val="C00000"/>
                </a:solidFill>
              </a:rPr>
              <a:t>красного</a:t>
            </a:r>
            <a:r>
              <a:rPr lang="ru-RU" dirty="0" smtClean="0"/>
              <a:t> или </a:t>
            </a:r>
            <a:r>
              <a:rPr lang="ru-RU" dirty="0" smtClean="0">
                <a:solidFill>
                  <a:schemeClr val="accent1"/>
                </a:solidFill>
              </a:rPr>
              <a:t>сине-голубого цвета! </a:t>
            </a:r>
          </a:p>
          <a:p>
            <a:pPr marL="0" indent="0" algn="just">
              <a:buNone/>
            </a:pPr>
            <a:endParaRPr lang="ru-RU" dirty="0">
              <a:solidFill>
                <a:schemeClr val="accent1"/>
              </a:solidFill>
            </a:endParaRPr>
          </a:p>
        </p:txBody>
      </p:sp>
      <p:pic>
        <p:nvPicPr>
          <p:cNvPr id="1026" name="Picture 2" descr="C:\Users\M.I.Fedorova\Desktop\626a368763dcd34346078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61397"/>
            <a:ext cx="3384376" cy="248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2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57504"/>
            <a:ext cx="8712968" cy="85725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2710B0"/>
                </a:solidFill>
              </a:rPr>
              <a:t>Аттестат с </a:t>
            </a:r>
            <a:r>
              <a:rPr lang="ru-RU" sz="4800" b="1" dirty="0" smtClean="0">
                <a:solidFill>
                  <a:srgbClr val="FF0000"/>
                </a:solidFill>
              </a:rPr>
              <a:t>отличием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01062"/>
            <a:ext cx="8928992" cy="39424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b="1" i="0" dirty="0" err="1" smtClean="0">
                <a:solidFill>
                  <a:srgbClr val="333333"/>
                </a:solidFill>
                <a:effectLst/>
                <a:latin typeface="PT Sans"/>
              </a:rPr>
              <a:t>Аттетстат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PT Sans"/>
              </a:rPr>
              <a:t> о СОО </a:t>
            </a:r>
            <a:r>
              <a:rPr lang="ru-RU" sz="2400" b="1" i="0" dirty="0" smtClean="0">
                <a:solidFill>
                  <a:srgbClr val="FF0000"/>
                </a:solidFill>
                <a:effectLst/>
                <a:latin typeface="PT Sans"/>
              </a:rPr>
              <a:t>с отличием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PT Sans"/>
              </a:rPr>
              <a:t> красного цвета и приложение к нему выдаются лицам:</a:t>
            </a:r>
            <a:endParaRPr lang="ru-RU" sz="2400" b="0" i="0" dirty="0" smtClean="0">
              <a:solidFill>
                <a:srgbClr val="333333"/>
              </a:solidFill>
              <a:effectLst/>
              <a:latin typeface="PT Sans"/>
            </a:endParaRPr>
          </a:p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завершившим обучение по программам СОО,</a:t>
            </a:r>
          </a:p>
          <a:p>
            <a:pPr algn="just"/>
            <a:r>
              <a:rPr lang="ru-RU" sz="2400" dirty="0">
                <a:solidFill>
                  <a:srgbClr val="333333"/>
                </a:solidFill>
                <a:latin typeface="PT Sans"/>
              </a:rPr>
              <a:t>и</a:t>
            </a:r>
            <a:r>
              <a:rPr lang="ru-RU" sz="2400" dirty="0" smtClean="0">
                <a:solidFill>
                  <a:srgbClr val="333333"/>
                </a:solidFill>
                <a:latin typeface="PT Sans"/>
              </a:rPr>
              <a:t>меющим  итоговые отметки </a:t>
            </a:r>
            <a:r>
              <a:rPr lang="ru-RU" sz="2400" dirty="0" smtClean="0">
                <a:solidFill>
                  <a:srgbClr val="FF0000"/>
                </a:solidFill>
                <a:latin typeface="PT Sans"/>
              </a:rPr>
              <a:t>«отлично» </a:t>
            </a:r>
            <a:r>
              <a:rPr lang="ru-RU" sz="2400" dirty="0" smtClean="0">
                <a:solidFill>
                  <a:srgbClr val="333333"/>
                </a:solidFill>
                <a:latin typeface="PT Sans"/>
              </a:rPr>
              <a:t>по всем учебным предметам учебного плана, </a:t>
            </a:r>
            <a:r>
              <a:rPr lang="ru-RU" sz="2400" dirty="0" err="1" smtClean="0">
                <a:solidFill>
                  <a:srgbClr val="333333"/>
                </a:solidFill>
                <a:latin typeface="PT Sans"/>
              </a:rPr>
              <a:t>изучавшимся</a:t>
            </a:r>
            <a:r>
              <a:rPr lang="ru-RU" sz="2400" dirty="0" smtClean="0">
                <a:solidFill>
                  <a:srgbClr val="333333"/>
                </a:solidFill>
                <a:latin typeface="PT Sans"/>
              </a:rPr>
              <a:t> на уровне СОО, </a:t>
            </a:r>
          </a:p>
          <a:p>
            <a:r>
              <a:rPr lang="ru-RU" sz="2400" dirty="0" smtClean="0">
                <a:solidFill>
                  <a:srgbClr val="333333"/>
                </a:solidFill>
                <a:latin typeface="PT Sans"/>
              </a:rPr>
              <a:t>прошедшим ГИА – 11: </a:t>
            </a:r>
            <a:r>
              <a:rPr lang="ru-RU" b="1" dirty="0" smtClean="0">
                <a:solidFill>
                  <a:srgbClr val="333333"/>
                </a:solidFill>
                <a:latin typeface="PT Sans"/>
              </a:rPr>
              <a:t>не </a:t>
            </a:r>
            <a:r>
              <a:rPr lang="ru-RU" b="1" dirty="0">
                <a:solidFill>
                  <a:srgbClr val="333333"/>
                </a:solidFill>
                <a:latin typeface="PT Sans"/>
              </a:rPr>
              <a:t>менее 70 баллов 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на ЕГЭ по учебному предмету "</a:t>
            </a:r>
            <a:r>
              <a:rPr lang="ru-RU" b="1" dirty="0">
                <a:solidFill>
                  <a:srgbClr val="333333"/>
                </a:solidFill>
                <a:latin typeface="PT Sans"/>
              </a:rPr>
              <a:t>Русский язык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" и </a:t>
            </a:r>
            <a:r>
              <a:rPr lang="ru-RU" b="1" dirty="0">
                <a:solidFill>
                  <a:srgbClr val="333333"/>
                </a:solidFill>
                <a:latin typeface="PT Sans"/>
              </a:rPr>
              <a:t>не менее 70 баллов 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на ЕГЭ </a:t>
            </a:r>
            <a:r>
              <a:rPr lang="ru-RU" b="1" dirty="0">
                <a:solidFill>
                  <a:srgbClr val="333333"/>
                </a:solidFill>
                <a:latin typeface="PT Sans"/>
              </a:rPr>
              <a:t>по одному из сдаваемых учебных предметов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, либо 5 баллов на ЕГЭ по учебному предмету "Математика" базового уровня (для выпускников, сдающих только учебные предметы "Русский язык" и "Математика" базового уровня); </a:t>
            </a:r>
          </a:p>
          <a:p>
            <a:pPr algn="just"/>
            <a:endParaRPr lang="ru-RU" sz="2400" b="0" i="0" u="sng" dirty="0">
              <a:solidFill>
                <a:srgbClr val="333333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1678756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1470"/>
            <a:ext cx="8229600" cy="932656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2710B0"/>
                </a:solidFill>
              </a:rPr>
              <a:t>Основные сведения: </a:t>
            </a:r>
            <a:r>
              <a:rPr lang="ru-RU" sz="2000" b="1" dirty="0" smtClean="0">
                <a:solidFill>
                  <a:srgbClr val="2710B0"/>
                </a:solidFill>
              </a:rPr>
              <a:t>участники ГИА - 11</a:t>
            </a:r>
            <a:endParaRPr lang="ru-RU" sz="20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b="0" i="0" dirty="0" smtClean="0">
                <a:solidFill>
                  <a:srgbClr val="333333"/>
                </a:solidFill>
                <a:effectLst/>
                <a:latin typeface="Trebuchet MS"/>
              </a:rPr>
              <a:t>К ГИА-11 допускаются обучающиеся, не имеющие академической задолженности, </a:t>
            </a:r>
            <a:r>
              <a:rPr lang="ru-RU" b="1" i="0" dirty="0" smtClean="0">
                <a:solidFill>
                  <a:srgbClr val="333333"/>
                </a:solidFill>
                <a:effectLst/>
                <a:latin typeface="Trebuchet MS"/>
              </a:rPr>
              <a:t>в том числе за </a:t>
            </a:r>
            <a:r>
              <a:rPr lang="ru-RU" b="1" i="0" u="none" strike="noStrike" dirty="0" smtClean="0">
                <a:solidFill>
                  <a:srgbClr val="2710B0"/>
                </a:solidFill>
                <a:effectLst/>
                <a:latin typeface="Trebuchet MS"/>
                <a:hlinkClick r:id="rId2"/>
              </a:rPr>
              <a:t>итоговое</a:t>
            </a:r>
            <a:r>
              <a:rPr lang="ru-RU" b="1" i="0" u="none" strike="noStrike" dirty="0" smtClean="0">
                <a:solidFill>
                  <a:srgbClr val="2783C5"/>
                </a:solidFill>
                <a:effectLst/>
                <a:latin typeface="Trebuchet MS"/>
                <a:hlinkClick r:id="rId2"/>
              </a:rPr>
              <a:t> сочинение (изложение)</a:t>
            </a:r>
            <a:r>
              <a:rPr lang="ru-RU" b="0" i="0" dirty="0" smtClean="0">
                <a:solidFill>
                  <a:srgbClr val="333333"/>
                </a:solidFill>
                <a:effectLst/>
                <a:latin typeface="Trebuchet MS"/>
              </a:rPr>
              <a:t>, и в полном объеме выполнившие учебный план или индивидуальный учебный план (далее — выпускники текущего года).</a:t>
            </a:r>
          </a:p>
          <a:p>
            <a:pPr algn="just"/>
            <a:r>
              <a:rPr lang="ru-RU" b="0" i="0" dirty="0" smtClean="0">
                <a:solidFill>
                  <a:srgbClr val="333333"/>
                </a:solidFill>
                <a:effectLst/>
                <a:latin typeface="Trebuchet MS"/>
              </a:rPr>
              <a:t>К ГИА-11 по учебным предметам, освоение которых закончилось ранее (например, география), допускаются обучающиеся X-XI(XII) классов, имеющие годовые отметки не ниже удовлетворительных по всем учебным предметам учебного плана за предпоследний год обучения.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02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57504"/>
            <a:ext cx="8712968" cy="85725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2710B0"/>
                </a:solidFill>
              </a:rPr>
              <a:t>Аттестат с </a:t>
            </a:r>
            <a:r>
              <a:rPr lang="ru-RU" sz="4800" b="1" dirty="0" smtClean="0">
                <a:solidFill>
                  <a:srgbClr val="FF0000"/>
                </a:solidFill>
              </a:rPr>
              <a:t>отличием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01062"/>
            <a:ext cx="8229600" cy="39424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b="1" i="0" dirty="0" err="1" smtClean="0">
                <a:solidFill>
                  <a:srgbClr val="333333"/>
                </a:solidFill>
                <a:effectLst/>
                <a:latin typeface="PT Sans"/>
              </a:rPr>
              <a:t>Аттетстат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PT Sans"/>
              </a:rPr>
              <a:t> о СОО </a:t>
            </a:r>
            <a:r>
              <a:rPr lang="ru-RU" sz="2400" b="1" i="0" dirty="0" smtClean="0">
                <a:solidFill>
                  <a:srgbClr val="FF0000"/>
                </a:solidFill>
                <a:effectLst/>
                <a:latin typeface="PT Sans"/>
              </a:rPr>
              <a:t>с отличием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PT Sans"/>
              </a:rPr>
              <a:t> сине – голубого  цвета и приложение к нему выдаются </a:t>
            </a:r>
            <a:r>
              <a:rPr lang="ru-RU" sz="2400" b="1" i="0" dirty="0" err="1" smtClean="0">
                <a:solidFill>
                  <a:srgbClr val="333333"/>
                </a:solidFill>
                <a:effectLst/>
                <a:latin typeface="PT Sans"/>
              </a:rPr>
              <a:t>выпскникам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PT Sans"/>
              </a:rPr>
              <a:t> 11 класса:</a:t>
            </a:r>
            <a:endParaRPr lang="ru-RU" sz="2400" b="0" i="0" dirty="0" smtClean="0">
              <a:solidFill>
                <a:srgbClr val="333333"/>
              </a:solidFill>
              <a:effectLst/>
              <a:latin typeface="PT Sans"/>
            </a:endParaRPr>
          </a:p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PT Sans"/>
              </a:rPr>
              <a:t>завершившим обучение по программам СОО,</a:t>
            </a:r>
          </a:p>
          <a:p>
            <a:pPr algn="just"/>
            <a:r>
              <a:rPr lang="ru-RU" sz="2400" dirty="0">
                <a:solidFill>
                  <a:srgbClr val="333333"/>
                </a:solidFill>
                <a:latin typeface="PT Sans"/>
              </a:rPr>
              <a:t>и</a:t>
            </a:r>
            <a:r>
              <a:rPr lang="ru-RU" sz="2400" dirty="0" smtClean="0">
                <a:solidFill>
                  <a:srgbClr val="333333"/>
                </a:solidFill>
                <a:latin typeface="PT Sans"/>
              </a:rPr>
              <a:t>меющим  итоговые отметки </a:t>
            </a:r>
            <a:r>
              <a:rPr lang="ru-RU" sz="2400" dirty="0" smtClean="0">
                <a:solidFill>
                  <a:srgbClr val="FF0000"/>
                </a:solidFill>
                <a:latin typeface="PT Sans"/>
              </a:rPr>
              <a:t>«отлично» и не более двух отметок «хорошо»  </a:t>
            </a:r>
            <a:r>
              <a:rPr lang="ru-RU" sz="2400" dirty="0" smtClean="0">
                <a:solidFill>
                  <a:srgbClr val="333333"/>
                </a:solidFill>
                <a:latin typeface="PT Sans"/>
              </a:rPr>
              <a:t>по   учебным предметам учебного плана, </a:t>
            </a:r>
            <a:r>
              <a:rPr lang="ru-RU" sz="2400" dirty="0" err="1" smtClean="0">
                <a:solidFill>
                  <a:srgbClr val="333333"/>
                </a:solidFill>
                <a:latin typeface="PT Sans"/>
              </a:rPr>
              <a:t>изучавшимся</a:t>
            </a:r>
            <a:r>
              <a:rPr lang="ru-RU" sz="2400" dirty="0" smtClean="0">
                <a:solidFill>
                  <a:srgbClr val="333333"/>
                </a:solidFill>
                <a:latin typeface="PT Sans"/>
              </a:rPr>
              <a:t> на уровне СОО, </a:t>
            </a:r>
          </a:p>
          <a:p>
            <a:r>
              <a:rPr lang="ru-RU" sz="2400" dirty="0" smtClean="0">
                <a:solidFill>
                  <a:srgbClr val="333333"/>
                </a:solidFill>
                <a:latin typeface="PT Sans"/>
              </a:rPr>
              <a:t>прошедшим ГИА – 11</a:t>
            </a:r>
            <a:r>
              <a:rPr lang="ru-RU" sz="2400" b="1" dirty="0" smtClean="0">
                <a:solidFill>
                  <a:srgbClr val="333333"/>
                </a:solidFill>
                <a:latin typeface="PT Sans"/>
              </a:rPr>
              <a:t>: </a:t>
            </a:r>
            <a:r>
              <a:rPr lang="ru-RU" b="1" dirty="0" smtClean="0">
                <a:solidFill>
                  <a:srgbClr val="333333"/>
                </a:solidFill>
                <a:latin typeface="PT Sans"/>
              </a:rPr>
              <a:t>не </a:t>
            </a:r>
            <a:r>
              <a:rPr lang="ru-RU" b="1" dirty="0">
                <a:solidFill>
                  <a:srgbClr val="333333"/>
                </a:solidFill>
                <a:latin typeface="PT Sans"/>
              </a:rPr>
              <a:t>менее 60 баллов 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на ЕГЭ по учебному предмету "</a:t>
            </a:r>
            <a:r>
              <a:rPr lang="ru-RU" b="1" dirty="0">
                <a:solidFill>
                  <a:srgbClr val="333333"/>
                </a:solidFill>
                <a:latin typeface="PT Sans"/>
              </a:rPr>
              <a:t>Русский язык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" и </a:t>
            </a:r>
            <a:r>
              <a:rPr lang="ru-RU" b="1" dirty="0">
                <a:solidFill>
                  <a:srgbClr val="333333"/>
                </a:solidFill>
                <a:latin typeface="PT Sans"/>
              </a:rPr>
              <a:t>не менее 60 баллов 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на ЕГЭ </a:t>
            </a:r>
            <a:r>
              <a:rPr lang="ru-RU" b="1" dirty="0">
                <a:solidFill>
                  <a:srgbClr val="333333"/>
                </a:solidFill>
                <a:latin typeface="PT Sans"/>
              </a:rPr>
              <a:t>по одному из сдаваемых учебных предметов</a:t>
            </a:r>
            <a:r>
              <a:rPr lang="ru-RU" dirty="0">
                <a:solidFill>
                  <a:srgbClr val="333333"/>
                </a:solidFill>
                <a:latin typeface="PT Sans"/>
              </a:rPr>
              <a:t>, либо 5 баллов на ЕГЭ по учебному предмету "Математика" базового уровня (для выпускников, сдающих только учебные предметы "Русский язык" и "Математика" базового уровня</a:t>
            </a:r>
            <a:r>
              <a:rPr lang="ru-RU" dirty="0" smtClean="0">
                <a:solidFill>
                  <a:srgbClr val="333333"/>
                </a:solidFill>
                <a:latin typeface="PT Sans"/>
              </a:rPr>
              <a:t>). </a:t>
            </a:r>
            <a:endParaRPr lang="ru-RU" dirty="0">
              <a:solidFill>
                <a:srgbClr val="333333"/>
              </a:solidFill>
              <a:latin typeface="PT Sans"/>
            </a:endParaRPr>
          </a:p>
          <a:p>
            <a:pPr algn="just"/>
            <a:endParaRPr lang="ru-RU" sz="2400" b="0" i="0" u="sng" dirty="0">
              <a:solidFill>
                <a:srgbClr val="333333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1513191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85339" y="2067694"/>
            <a:ext cx="8712968" cy="85725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z="4800" b="1" dirty="0" smtClean="0">
                <a:solidFill>
                  <a:srgbClr val="2710B0"/>
                </a:solidFill>
              </a:rPr>
              <a:t>Спасибо за внимание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28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7494"/>
            <a:ext cx="8712968" cy="73123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2710B0"/>
                </a:solidFill>
              </a:rPr>
              <a:t>Допуск к ГИА – 11: итоговое сочинение</a:t>
            </a:r>
            <a:endParaRPr lang="ru-RU" sz="32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37624"/>
            <a:ext cx="8229600" cy="3942438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Итоговое сочинение (изложение) является условием допуска к государственной итоговой аттестации по образовательным программам среднего общего образования (далее – ГИА-11) для обучающихся XI (XII) классов, а также может быть использовано при приеме в образовательные организации высшего образования.</a:t>
            </a:r>
            <a:endParaRPr lang="ru-RU" sz="2000" b="0" i="0" dirty="0">
              <a:solidFill>
                <a:schemeClr val="tx1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4147208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83518"/>
            <a:ext cx="8712968" cy="73123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2710B0"/>
                </a:solidFill>
              </a:rPr>
              <a:t>Допуск к ГИА – 11: итоговое сочинение</a:t>
            </a:r>
            <a:endParaRPr lang="ru-RU" sz="32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95686"/>
            <a:ext cx="8229600" cy="190821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Дополнительные даты:</a:t>
            </a:r>
          </a:p>
          <a:p>
            <a:pPr marL="0" indent="0" fontAlgn="base"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 05.02.2026 (первый четверг февраля), </a:t>
            </a:r>
          </a:p>
          <a:p>
            <a:pPr marL="0" indent="0" fontAlgn="base"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 08.04.2026 (вторая среда апреля)</a:t>
            </a:r>
            <a:endParaRPr lang="ru-RU" sz="24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ru-RU" sz="2400" b="0" i="0" dirty="0">
              <a:solidFill>
                <a:schemeClr val="tx1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258836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5486"/>
            <a:ext cx="8229600" cy="85725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2710B0"/>
                </a:solidFill>
              </a:rPr>
              <a:t>Основные сведения: </a:t>
            </a:r>
            <a:r>
              <a:rPr lang="ru-RU" sz="2000" b="1" dirty="0" smtClean="0">
                <a:solidFill>
                  <a:srgbClr val="2710B0"/>
                </a:solidFill>
              </a:rPr>
              <a:t>предметы ГИА - 11</a:t>
            </a:r>
            <a:endParaRPr lang="ru-RU" sz="36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47864"/>
          </a:xfrm>
        </p:spPr>
        <p:txBody>
          <a:bodyPr>
            <a:normAutofit fontScale="92500"/>
          </a:bodyPr>
          <a:lstStyle/>
          <a:p>
            <a:pPr algn="just"/>
            <a:r>
              <a:rPr lang="ru-RU" b="0" i="0" dirty="0" smtClean="0">
                <a:solidFill>
                  <a:srgbClr val="333333"/>
                </a:solidFill>
                <a:effectLst/>
                <a:latin typeface="Trebuchet MS"/>
              </a:rPr>
              <a:t>ЕГЭ проводится </a:t>
            </a:r>
            <a:r>
              <a:rPr lang="ru-RU" b="0" i="0" dirty="0" smtClean="0">
                <a:solidFill>
                  <a:srgbClr val="2710B0"/>
                </a:solidFill>
                <a:effectLst/>
                <a:latin typeface="Trebuchet MS"/>
              </a:rPr>
              <a:t>по 15 общеобразовательным предметам. </a:t>
            </a:r>
          </a:p>
          <a:p>
            <a:pPr algn="just"/>
            <a:r>
              <a:rPr lang="ru-RU" b="0" i="0" dirty="0" smtClean="0">
                <a:solidFill>
                  <a:srgbClr val="333333"/>
                </a:solidFill>
                <a:effectLst/>
                <a:latin typeface="Trebuchet MS"/>
              </a:rPr>
              <a:t>Для получения аттестата выпускники текущего года сдают обязательные предметы — </a:t>
            </a:r>
            <a:r>
              <a:rPr lang="ru-RU" b="0" i="0" dirty="0" smtClean="0">
                <a:solidFill>
                  <a:srgbClr val="2710B0"/>
                </a:solidFill>
                <a:effectLst/>
                <a:latin typeface="Trebuchet MS"/>
              </a:rPr>
              <a:t>русский язык и математику (базовый  или профильный уровень)</a:t>
            </a:r>
            <a:r>
              <a:rPr lang="ru-RU" b="0" i="0" dirty="0" smtClean="0">
                <a:solidFill>
                  <a:srgbClr val="333333"/>
                </a:solidFill>
                <a:effectLst/>
                <a:latin typeface="Trebuchet MS"/>
              </a:rPr>
              <a:t>. </a:t>
            </a:r>
          </a:p>
          <a:p>
            <a:pPr algn="just"/>
            <a:r>
              <a:rPr lang="ru-RU" b="0" i="0" dirty="0" smtClean="0">
                <a:solidFill>
                  <a:srgbClr val="333333"/>
                </a:solidFill>
                <a:effectLst/>
                <a:latin typeface="Trebuchet MS"/>
              </a:rPr>
              <a:t>Базового уровня достаточно для получения аттестата, профильный уровень признается в качестве вступительного экзамена в ВУЗ, а также дает право на получение аттестата.</a:t>
            </a:r>
          </a:p>
          <a:p>
            <a:pPr algn="just"/>
            <a:r>
              <a:rPr lang="ru-RU" b="0" i="0" dirty="0" smtClean="0">
                <a:solidFill>
                  <a:srgbClr val="2710B0"/>
                </a:solidFill>
                <a:effectLst/>
                <a:latin typeface="Trebuchet MS"/>
              </a:rPr>
              <a:t>Выпускники могут выбрать только один уровень ЕГЭ по математике - базовый или профильный.</a:t>
            </a:r>
          </a:p>
        </p:txBody>
      </p:sp>
    </p:spTree>
    <p:extLst>
      <p:ext uri="{BB962C8B-B14F-4D97-AF65-F5344CB8AC3E}">
        <p14:creationId xmlns:p14="http://schemas.microsoft.com/office/powerpoint/2010/main" val="286395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5486"/>
            <a:ext cx="8229600" cy="85725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2710B0"/>
                </a:solidFill>
              </a:rPr>
              <a:t>Основные сведения: </a:t>
            </a:r>
            <a:r>
              <a:rPr lang="ru-RU" sz="2000" b="1" dirty="0" smtClean="0">
                <a:solidFill>
                  <a:srgbClr val="2710B0"/>
                </a:solidFill>
              </a:rPr>
              <a:t>предметы ГИА - 11</a:t>
            </a:r>
            <a:endParaRPr lang="ru-RU" sz="36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97564"/>
            <a:ext cx="8229600" cy="40504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800" b="1" i="0" dirty="0" smtClean="0">
              <a:solidFill>
                <a:srgbClr val="A00000"/>
              </a:solidFill>
              <a:effectLst/>
              <a:latin typeface="Cuprum"/>
            </a:endParaRPr>
          </a:p>
          <a:p>
            <a:pPr marL="0" indent="0">
              <a:buNone/>
            </a:pPr>
            <a:r>
              <a:rPr lang="ru-RU" sz="2800" b="1" i="0" dirty="0" smtClean="0">
                <a:solidFill>
                  <a:srgbClr val="A00000"/>
                </a:solidFill>
                <a:effectLst/>
                <a:latin typeface="Cuprum"/>
              </a:rPr>
              <a:t>Внимание!</a:t>
            </a:r>
          </a:p>
          <a:p>
            <a:pPr marL="0" indent="0">
              <a:buNone/>
            </a:pPr>
            <a:endParaRPr lang="ru-RU" sz="2400" b="0" i="0" dirty="0" smtClean="0">
              <a:solidFill>
                <a:srgbClr val="A00000"/>
              </a:solidFill>
              <a:effectLst/>
              <a:latin typeface="Cuprum"/>
            </a:endParaRPr>
          </a:p>
          <a:p>
            <a:pPr marL="0" indent="0" algn="just">
              <a:buNone/>
            </a:pPr>
            <a:r>
              <a:rPr lang="ru-RU" sz="2400" b="1" i="0" dirty="0" smtClean="0">
                <a:solidFill>
                  <a:srgbClr val="2710B0"/>
                </a:solidFill>
                <a:effectLst/>
                <a:latin typeface="Trebuchet MS"/>
              </a:rPr>
              <a:t>Письменная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 и </a:t>
            </a:r>
            <a:r>
              <a:rPr lang="ru-RU" sz="2400" b="1" i="0" dirty="0" smtClean="0">
                <a:solidFill>
                  <a:srgbClr val="2710B0"/>
                </a:solidFill>
                <a:effectLst/>
                <a:latin typeface="Trebuchet MS"/>
              </a:rPr>
              <a:t>устная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 части экзамена 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Trebuchet MS"/>
              </a:rPr>
              <a:t>по иностранным языкам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 проводятся в разные дни! </a:t>
            </a:r>
          </a:p>
          <a:p>
            <a:pPr marL="0" indent="0" algn="just">
              <a:buNone/>
            </a:pPr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Если вы хотите сдавать устную часть экзамена, это необходимо указать при регистрации на экзамены. Зарегистрироваться 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Trebuchet MS"/>
              </a:rPr>
              <a:t>только на устную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 часть экзамена без сдачи письменной части - 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Trebuchet MS"/>
              </a:rPr>
              <a:t>нельзя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!</a:t>
            </a:r>
          </a:p>
          <a:p>
            <a:pPr algn="just"/>
            <a:endParaRPr lang="ru-RU" sz="2300" b="0" i="1" dirty="0">
              <a:solidFill>
                <a:srgbClr val="333333"/>
              </a:solidFill>
              <a:effectLst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48922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0942"/>
            <a:ext cx="8229600" cy="42860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2710B0"/>
                </a:solidFill>
              </a:rPr>
              <a:t>Расписание ЕГЭ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029303"/>
              </p:ext>
            </p:extLst>
          </p:nvPr>
        </p:nvGraphicFramePr>
        <p:xfrm>
          <a:off x="611556" y="759809"/>
          <a:ext cx="8208915" cy="4239818"/>
        </p:xfrm>
        <a:graphic>
          <a:graphicData uri="http://schemas.openxmlformats.org/drawingml/2006/table">
            <a:tbl>
              <a:tblPr/>
              <a:tblGrid>
                <a:gridCol w="1728196"/>
                <a:gridCol w="6480719"/>
              </a:tblGrid>
              <a:tr h="22627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ЕГЭ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2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01.июн (Пн)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история, литература, химия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2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04.июн (Чт)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2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08.июн (Пн)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базовая, профильная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2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11.июн (Чт)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обществознание, физика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5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15.июн (</a:t>
                      </a:r>
                      <a:r>
                        <a:rPr lang="ru-RU" sz="14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Пн</a:t>
                      </a:r>
                      <a:r>
                        <a:rPr lang="ru-RU" sz="14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биология, география, иностранные языки (П)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2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18.июн (Чт)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 языки (У), информатика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2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19.июн (Пт)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 языки (У), информатика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76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22.июн (Пн)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i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иностранные языки (П), информатика, литература, русский язык, физика, химия</a:t>
                      </a:r>
                      <a:endParaRPr lang="ru-RU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33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23.июн (Вт)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i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биология, география, математика базовая и профильная, иностранные языки (У), история, обществознание</a:t>
                      </a:r>
                      <a:endParaRPr lang="ru-RU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2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24.июн (Ср)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i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по всем учебным предметам</a:t>
                      </a:r>
                      <a:endParaRPr lang="ru-RU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62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25.июн (Чт)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i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по всем учебным предметам</a:t>
                      </a:r>
                      <a:endParaRPr lang="ru-RU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76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08.июл (Ср)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i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иностранные языки (П), информатика, литература, русский язык, физика, химия</a:t>
                      </a:r>
                      <a:endParaRPr lang="ru-RU" sz="140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33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09.июл (Чт)</a:t>
                      </a: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i="1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биология, география, иностранные языки (У), обществознание, история, математика базовая и профильная</a:t>
                      </a:r>
                      <a:endParaRPr lang="ru-RU" sz="1400" dirty="0">
                        <a:solidFill>
                          <a:srgbClr val="333333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559" marR="12559" marT="7536" marB="7536" anchor="ctr">
                    <a:lnL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E5188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465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7494"/>
            <a:ext cx="8496944" cy="641226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2710B0"/>
                </a:solidFill>
              </a:rPr>
              <a:t>Основные сведения: </a:t>
            </a:r>
            <a:r>
              <a:rPr lang="ru-RU" sz="2000" b="1" dirty="0">
                <a:solidFill>
                  <a:srgbClr val="2710B0"/>
                </a:solidFill>
              </a:rPr>
              <a:t>результаты  ГИА - 11</a:t>
            </a:r>
            <a:endParaRPr lang="ru-RU" sz="36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97564"/>
            <a:ext cx="8229600" cy="40504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sz="2800" b="1" i="0" dirty="0" smtClean="0">
              <a:solidFill>
                <a:srgbClr val="A00000"/>
              </a:solidFill>
              <a:effectLst/>
              <a:latin typeface="Cuprum"/>
            </a:endParaRPr>
          </a:p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Ознакомление участников ЕГЭ с полученными ими результатами по общеобразовательному предмету осуществляется </a:t>
            </a:r>
            <a:r>
              <a:rPr lang="ru-RU" sz="2400" b="1" i="0" dirty="0" smtClean="0">
                <a:solidFill>
                  <a:srgbClr val="333333"/>
                </a:solidFill>
                <a:effectLst/>
                <a:latin typeface="Trebuchet MS"/>
              </a:rPr>
              <a:t>не позднее трех рабочих дней 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со дня их утверждения ГЭК.</a:t>
            </a:r>
          </a:p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В Санкт-Петербурге разработана система информирования о результатах ГИА. Участники ГИА, сдававшие экзамены в Санкт-Петербурге, могут ознакомиться с результатами ГИА воспользовавшись ссылкой на </a:t>
            </a:r>
            <a:r>
              <a:rPr lang="ru-RU" sz="2400" b="0" i="0" u="none" strike="noStrike" dirty="0" smtClean="0">
                <a:solidFill>
                  <a:srgbClr val="2783C5"/>
                </a:solidFill>
                <a:effectLst/>
                <a:latin typeface="Trebuchet MS"/>
                <a:hlinkClick r:id="rId2"/>
              </a:rPr>
              <a:t>главной странице Официального информационного портала государственной итоговой аттестации выпускников 9 и 11 классов в Санкт-Петербурге</a:t>
            </a:r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 "Результаты ЕГЭ".</a:t>
            </a:r>
          </a:p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Если участник не согласен с результатами ГИА-11, он может подать апелляцию в течение 2 рабочих дней после даты официальной публикации результатов.</a:t>
            </a:r>
          </a:p>
          <a:p>
            <a:pPr marL="0" indent="0">
              <a:buNone/>
            </a:pPr>
            <a:endParaRPr lang="ru-RU" sz="2400" b="0" i="0" dirty="0" smtClean="0">
              <a:solidFill>
                <a:srgbClr val="333333"/>
              </a:solidFill>
              <a:effectLst/>
              <a:latin typeface="Trebuchet MS"/>
            </a:endParaRPr>
          </a:p>
          <a:p>
            <a:pPr algn="just"/>
            <a:endParaRPr lang="ru-RU" sz="2300" b="0" i="1" dirty="0">
              <a:solidFill>
                <a:srgbClr val="333333"/>
              </a:solidFill>
              <a:effectLst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22906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5486"/>
            <a:ext cx="8496944" cy="641226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2710B0"/>
                </a:solidFill>
              </a:rPr>
              <a:t>Основные сведения: </a:t>
            </a:r>
            <a:r>
              <a:rPr lang="ru-RU" sz="2000" b="1" dirty="0">
                <a:solidFill>
                  <a:srgbClr val="2710B0"/>
                </a:solidFill>
              </a:rPr>
              <a:t>результаты  ГИА - 11</a:t>
            </a:r>
            <a:endParaRPr lang="ru-RU" sz="3600" b="1" dirty="0">
              <a:solidFill>
                <a:srgbClr val="2710B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97564"/>
            <a:ext cx="8229600" cy="40504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400" b="0" i="0" dirty="0" smtClean="0">
                <a:solidFill>
                  <a:srgbClr val="A00000"/>
                </a:solidFill>
                <a:effectLst/>
                <a:latin typeface="Cuprum"/>
              </a:rPr>
              <a:t>Внимание!</a:t>
            </a:r>
          </a:p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Результаты в системе информирования могут быть размещены раньше дня официальной публикации. Дата официальной публикации результатов и даты приема апелляций указываются в новостях на главной странице.</a:t>
            </a:r>
          </a:p>
          <a:p>
            <a:pPr algn="just"/>
            <a:r>
              <a:rPr lang="ru-RU" sz="2400" b="0" i="0" dirty="0" smtClean="0">
                <a:solidFill>
                  <a:srgbClr val="333333"/>
                </a:solidFill>
                <a:effectLst/>
                <a:latin typeface="Trebuchet MS"/>
              </a:rPr>
              <a:t>Результаты ЕГЭ каждого участника заносятся в федеральную информационную систему.</a:t>
            </a:r>
          </a:p>
          <a:p>
            <a:pPr algn="just"/>
            <a:r>
              <a:rPr lang="ru-RU" sz="2400" b="1" i="1" dirty="0" smtClean="0">
                <a:solidFill>
                  <a:srgbClr val="2710B0"/>
                </a:solidFill>
                <a:effectLst/>
                <a:latin typeface="Trebuchet MS"/>
              </a:rPr>
              <a:t>Максимальный срок действия ЕГЭ </a:t>
            </a:r>
            <a:r>
              <a:rPr lang="ru-RU" sz="2400" b="0" i="1" dirty="0" smtClean="0">
                <a:solidFill>
                  <a:srgbClr val="333333"/>
                </a:solidFill>
                <a:effectLst/>
                <a:latin typeface="Trebuchet MS"/>
              </a:rPr>
              <a:t>для поступления в высшие учебные заведения определяет действующий Федеральный закон №273-ФЗ «Об образовании в Российской Федерации» от 29.12.2012: пункт 2 статьи 70 гласит: «Результаты единого государственного экзамена при приеме на обучение по программам </a:t>
            </a:r>
            <a:r>
              <a:rPr lang="ru-RU" sz="2400" b="0" i="1" dirty="0" err="1" smtClean="0">
                <a:solidFill>
                  <a:srgbClr val="333333"/>
                </a:solidFill>
                <a:effectLst/>
                <a:latin typeface="Trebuchet MS"/>
              </a:rPr>
              <a:t>бакалавриата</a:t>
            </a:r>
            <a:r>
              <a:rPr lang="ru-RU" sz="2400" b="0" i="1" dirty="0" smtClean="0">
                <a:solidFill>
                  <a:srgbClr val="333333"/>
                </a:solidFill>
                <a:effectLst/>
                <a:latin typeface="Trebuchet MS"/>
              </a:rPr>
              <a:t> и программам </a:t>
            </a:r>
            <a:r>
              <a:rPr lang="ru-RU" sz="2400" b="0" i="1" dirty="0" err="1" smtClean="0">
                <a:solidFill>
                  <a:srgbClr val="333333"/>
                </a:solidFill>
                <a:effectLst/>
                <a:latin typeface="Trebuchet MS"/>
              </a:rPr>
              <a:t>специалитета</a:t>
            </a:r>
            <a:r>
              <a:rPr lang="ru-RU" sz="2400" b="0" i="1" dirty="0" smtClean="0">
                <a:solidFill>
                  <a:srgbClr val="333333"/>
                </a:solidFill>
                <a:effectLst/>
                <a:latin typeface="Trebuchet MS"/>
              </a:rPr>
              <a:t> действительны четыре года, следующих за годом получения таких результатов».</a:t>
            </a:r>
          </a:p>
          <a:p>
            <a:pPr marL="0" indent="0">
              <a:buNone/>
            </a:pPr>
            <a:endParaRPr lang="ru-RU" sz="2400" b="0" i="0" dirty="0" smtClean="0">
              <a:solidFill>
                <a:srgbClr val="333333"/>
              </a:solidFill>
              <a:effectLst/>
              <a:latin typeface="Trebuchet MS"/>
            </a:endParaRPr>
          </a:p>
          <a:p>
            <a:pPr algn="just"/>
            <a:endParaRPr lang="ru-RU" sz="2300" b="0" i="1" dirty="0">
              <a:solidFill>
                <a:srgbClr val="333333"/>
              </a:solidFill>
              <a:effectLst/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15004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261</TotalTime>
  <Words>1163</Words>
  <Application>Microsoft Office PowerPoint</Application>
  <PresentationFormat>Экран (16:9)</PresentationFormat>
  <Paragraphs>111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Исполнительная</vt:lpstr>
      <vt:lpstr>Государственная итоговая аттестация в 11 классах (ГИА-11)</vt:lpstr>
      <vt:lpstr>Основные сведения: участники ГИА - 11</vt:lpstr>
      <vt:lpstr>Допуск к ГИА – 11: итоговое сочинение</vt:lpstr>
      <vt:lpstr>Допуск к ГИА – 11: итоговое сочинение</vt:lpstr>
      <vt:lpstr>Основные сведения: предметы ГИА - 11</vt:lpstr>
      <vt:lpstr>Основные сведения: предметы ГИА - 11</vt:lpstr>
      <vt:lpstr>Расписание ЕГЭ</vt:lpstr>
      <vt:lpstr>Основные сведения: результаты  ГИА - 11</vt:lpstr>
      <vt:lpstr>Основные сведения: результаты  ГИА - 11</vt:lpstr>
      <vt:lpstr>Основные сведения: неудовлетворительный результат</vt:lpstr>
      <vt:lpstr>Повторное прохождение ГИА - 11</vt:lpstr>
      <vt:lpstr>Повторное прохождение ГИА - 11</vt:lpstr>
      <vt:lpstr>Повторное прохождение ГИА - 11</vt:lpstr>
      <vt:lpstr>Подача апелляции</vt:lpstr>
      <vt:lpstr>Подача апелляции</vt:lpstr>
      <vt:lpstr>Подача апелляции</vt:lpstr>
      <vt:lpstr>Аттестаты</vt:lpstr>
      <vt:lpstr>Аттестаты</vt:lpstr>
      <vt:lpstr>Аттестат с отличием</vt:lpstr>
      <vt:lpstr>Аттестат с отличием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итоговая аттестация в 11 классах (ГИА-11)</dc:title>
  <dc:creator>М.И.Федорова</dc:creator>
  <cp:lastModifiedBy>П.И.Бызова</cp:lastModifiedBy>
  <cp:revision>27</cp:revision>
  <dcterms:created xsi:type="dcterms:W3CDTF">2022-12-02T12:42:51Z</dcterms:created>
  <dcterms:modified xsi:type="dcterms:W3CDTF">2025-12-18T13:23:00Z</dcterms:modified>
</cp:coreProperties>
</file>